
<file path=[Content_Types].xml><?xml version="1.0" encoding="utf-8"?>
<Types xmlns="http://schemas.openxmlformats.org/package/2006/content-types">
  <Default Extension="png" ContentType="image/png"/>
  <Default Extension="bin" ContentType="application/octet-stream"/>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waid Hakim" initials="JH" lastIdx="1" clrIdx="0">
    <p:extLst>
      <p:ext uri="{19B8F6BF-5375-455C-9EA6-DF929625EA0E}">
        <p15:presenceInfo xmlns:p15="http://schemas.microsoft.com/office/powerpoint/2012/main" userId="Jawaid Haki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7"/>
    <p:restoredTop sz="87037"/>
  </p:normalViewPr>
  <p:slideViewPr>
    <p:cSldViewPr snapToGrid="0" snapToObjects="1">
      <p:cViewPr varScale="1">
        <p:scale>
          <a:sx n="140" d="100"/>
          <a:sy n="140" d="100"/>
        </p:scale>
        <p:origin x="14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2-07T14:37:35.754"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F56962-990B-E74A-9B18-EBA4F45504C3}" type="datetimeFigureOut">
              <a:rPr lang="en-US" smtClean="0"/>
              <a:t>12/7/22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D3309-6C3E-8241-A696-7E162CDA85C0}" type="slidenum">
              <a:rPr lang="en-US" smtClean="0"/>
              <a:t>‹#›</a:t>
            </a:fld>
            <a:endParaRPr lang="en-US"/>
          </a:p>
        </p:txBody>
      </p:sp>
    </p:spTree>
    <p:extLst>
      <p:ext uri="{BB962C8B-B14F-4D97-AF65-F5344CB8AC3E}">
        <p14:creationId xmlns:p14="http://schemas.microsoft.com/office/powerpoint/2010/main" val="590278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Slideshow generated using </a:t>
            </a:r>
            <a:r>
              <a:rPr lang="en-US" dirty="0" err="1"/>
              <a:t>Rmd</a:t>
            </a:r>
            <a:r>
              <a:rPr lang="en-US" dirty="0"/>
              <a:t> + </a:t>
            </a:r>
            <a:r>
              <a:rPr lang="en-US" dirty="0" err="1"/>
              <a:t>Pandoc</a:t>
            </a:r>
            <a:r>
              <a:rPr lang="en-US" dirty="0"/>
              <a:t> + </a:t>
            </a:r>
            <a:r>
              <a:rPr lang="en-US" dirty="0" err="1"/>
              <a:t>Powerpoint</a:t>
            </a:r>
            <a:endParaRPr lang="en-US" dirty="0"/>
          </a:p>
        </p:txBody>
      </p:sp>
      <p:sp>
        <p:nvSpPr>
          <p:cNvPr id="4" name="Slide Number Placeholder 3"/>
          <p:cNvSpPr>
            <a:spLocks noGrp="1"/>
          </p:cNvSpPr>
          <p:nvPr>
            <p:ph type="sldNum" sz="quarter" idx="5"/>
          </p:nvPr>
        </p:nvSpPr>
        <p:spPr/>
        <p:txBody>
          <a:bodyPr/>
          <a:lstStyle/>
          <a:p>
            <a:fld id="{EE6D3309-6C3E-8241-A696-7E162CDA85C0}" type="slidenum">
              <a:rPr lang="en-US" smtClean="0"/>
              <a:t>1</a:t>
            </a:fld>
            <a:endParaRPr lang="en-US"/>
          </a:p>
        </p:txBody>
      </p:sp>
    </p:spTree>
    <p:extLst>
      <p:ext uri="{BB962C8B-B14F-4D97-AF65-F5344CB8AC3E}">
        <p14:creationId xmlns:p14="http://schemas.microsoft.com/office/powerpoint/2010/main" val="3456532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predictions using plain old R</a:t>
            </a:r>
          </a:p>
        </p:txBody>
      </p:sp>
      <p:sp>
        <p:nvSpPr>
          <p:cNvPr id="4" name="Slide Number Placeholder 3"/>
          <p:cNvSpPr>
            <a:spLocks noGrp="1"/>
          </p:cNvSpPr>
          <p:nvPr>
            <p:ph type="sldNum" sz="quarter" idx="5"/>
          </p:nvPr>
        </p:nvSpPr>
        <p:spPr/>
        <p:txBody>
          <a:bodyPr/>
          <a:lstStyle/>
          <a:p>
            <a:fld id="{EE6D3309-6C3E-8241-A696-7E162CDA85C0}" type="slidenum">
              <a:rPr lang="en-US" smtClean="0"/>
              <a:t>14</a:t>
            </a:fld>
            <a:endParaRPr lang="en-US"/>
          </a:p>
        </p:txBody>
      </p:sp>
    </p:spTree>
    <p:extLst>
      <p:ext uri="{BB962C8B-B14F-4D97-AF65-F5344CB8AC3E}">
        <p14:creationId xmlns:p14="http://schemas.microsoft.com/office/powerpoint/2010/main" val="3032100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pandemic has been one of the most consequential events in recent memory. We wanted to acquire and explore COVID data together with other datasets</a:t>
            </a:r>
          </a:p>
        </p:txBody>
      </p:sp>
      <p:sp>
        <p:nvSpPr>
          <p:cNvPr id="4" name="Slide Number Placeholder 3"/>
          <p:cNvSpPr>
            <a:spLocks noGrp="1"/>
          </p:cNvSpPr>
          <p:nvPr>
            <p:ph type="sldNum" sz="quarter" idx="5"/>
          </p:nvPr>
        </p:nvSpPr>
        <p:spPr/>
        <p:txBody>
          <a:bodyPr/>
          <a:lstStyle/>
          <a:p>
            <a:fld id="{EE6D3309-6C3E-8241-A696-7E162CDA85C0}" type="slidenum">
              <a:rPr lang="en-US" smtClean="0"/>
              <a:t>2</a:t>
            </a:fld>
            <a:endParaRPr lang="en-US"/>
          </a:p>
        </p:txBody>
      </p:sp>
    </p:spTree>
    <p:extLst>
      <p:ext uri="{BB962C8B-B14F-4D97-AF65-F5344CB8AC3E}">
        <p14:creationId xmlns:p14="http://schemas.microsoft.com/office/powerpoint/2010/main" val="3107516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acquisition journey was interesting and typical of data exploration projects: start with one dataset, end up with another. The key is to follow best practices and not be afraid to change strategy in light of better options.</a:t>
            </a:r>
          </a:p>
          <a:p>
            <a:endParaRPr lang="en-US" dirty="0"/>
          </a:p>
          <a:p>
            <a:r>
              <a:rPr lang="en-US" dirty="0"/>
              <a:t>Started with Daily US COVID data from JHU CSSE (Center for Systems Science and Engineering)</a:t>
            </a:r>
          </a:p>
          <a:p>
            <a:endParaRPr lang="en-US" dirty="0"/>
          </a:p>
          <a:p>
            <a:r>
              <a:rPr lang="en-US" dirty="0"/>
              <a:t>2020-2022, one file per day, one row per state/province, 24 variables per row</a:t>
            </a:r>
          </a:p>
        </p:txBody>
      </p:sp>
      <p:sp>
        <p:nvSpPr>
          <p:cNvPr id="4" name="Slide Number Placeholder 3"/>
          <p:cNvSpPr>
            <a:spLocks noGrp="1"/>
          </p:cNvSpPr>
          <p:nvPr>
            <p:ph type="sldNum" sz="quarter" idx="5"/>
          </p:nvPr>
        </p:nvSpPr>
        <p:spPr/>
        <p:txBody>
          <a:bodyPr/>
          <a:lstStyle/>
          <a:p>
            <a:fld id="{EE6D3309-6C3E-8241-A696-7E162CDA85C0}" type="slidenum">
              <a:rPr lang="en-US" smtClean="0"/>
              <a:t>3</a:t>
            </a:fld>
            <a:endParaRPr lang="en-US"/>
          </a:p>
        </p:txBody>
      </p:sp>
    </p:spTree>
    <p:extLst>
      <p:ext uri="{BB962C8B-B14F-4D97-AF65-F5344CB8AC3E}">
        <p14:creationId xmlns:p14="http://schemas.microsoft.com/office/powerpoint/2010/main" val="2856819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Pivoted to Global timeseries data because we were interested in global impact of COVID.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2020-2022, one timeseries file, one row per country/state/province, 950+ variables per row (for each day in time period). Pivot long to get single country/state/province/day observation per row</a:t>
            </a:r>
          </a:p>
          <a:p>
            <a:endParaRPr lang="en-US" dirty="0"/>
          </a:p>
        </p:txBody>
      </p:sp>
      <p:sp>
        <p:nvSpPr>
          <p:cNvPr id="4" name="Slide Number Placeholder 3"/>
          <p:cNvSpPr>
            <a:spLocks noGrp="1"/>
          </p:cNvSpPr>
          <p:nvPr>
            <p:ph type="sldNum" sz="quarter" idx="5"/>
          </p:nvPr>
        </p:nvSpPr>
        <p:spPr/>
        <p:txBody>
          <a:bodyPr/>
          <a:lstStyle/>
          <a:p>
            <a:fld id="{EE6D3309-6C3E-8241-A696-7E162CDA85C0}" type="slidenum">
              <a:rPr lang="en-US" smtClean="0"/>
              <a:t>4</a:t>
            </a:fld>
            <a:endParaRPr lang="en-US"/>
          </a:p>
        </p:txBody>
      </p:sp>
    </p:spTree>
    <p:extLst>
      <p:ext uri="{BB962C8B-B14F-4D97-AF65-F5344CB8AC3E}">
        <p14:creationId xmlns:p14="http://schemas.microsoft.com/office/powerpoint/2010/main" val="436630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Discovered Our World in Data COVID dataset (used JHU CSSE data plus other sources). This global COVID dataset  contained many interesting variables (e.g. population percentage over 65 years old) that we thought would be useful for exploratory data analysis.</a:t>
            </a:r>
          </a:p>
        </p:txBody>
      </p:sp>
      <p:sp>
        <p:nvSpPr>
          <p:cNvPr id="4" name="Slide Number Placeholder 3"/>
          <p:cNvSpPr>
            <a:spLocks noGrp="1"/>
          </p:cNvSpPr>
          <p:nvPr>
            <p:ph type="sldNum" sz="quarter" idx="5"/>
          </p:nvPr>
        </p:nvSpPr>
        <p:spPr/>
        <p:txBody>
          <a:bodyPr/>
          <a:lstStyle/>
          <a:p>
            <a:fld id="{EE6D3309-6C3E-8241-A696-7E162CDA85C0}" type="slidenum">
              <a:rPr lang="en-US" smtClean="0"/>
              <a:t>5</a:t>
            </a:fld>
            <a:endParaRPr lang="en-US"/>
          </a:p>
        </p:txBody>
      </p:sp>
    </p:spTree>
    <p:extLst>
      <p:ext uri="{BB962C8B-B14F-4D97-AF65-F5344CB8AC3E}">
        <p14:creationId xmlns:p14="http://schemas.microsoft.com/office/powerpoint/2010/main" val="1057340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Rselenium</a:t>
            </a:r>
            <a:r>
              <a:rPr lang="en-US" dirty="0"/>
              <a:t> – Selenium is used for automated testing of web applications but comes in handy for web scraping. Key concepts: Remote Web driver (Selenium Server, </a:t>
            </a:r>
            <a:r>
              <a:rPr lang="en-US" dirty="0" err="1"/>
              <a:t>rsDriver</a:t>
            </a:r>
            <a:r>
              <a:rPr lang="en-US" dirty="0"/>
              <a:t> for Chrome), headless browser processes both static HTML and JS, provides interaction with the DOM (via ID/Class/CSS-selector) and access to fully rendered web page content. </a:t>
            </a:r>
          </a:p>
        </p:txBody>
      </p:sp>
      <p:sp>
        <p:nvSpPr>
          <p:cNvPr id="4" name="Slide Number Placeholder 3"/>
          <p:cNvSpPr>
            <a:spLocks noGrp="1"/>
          </p:cNvSpPr>
          <p:nvPr>
            <p:ph type="sldNum" sz="quarter" idx="5"/>
          </p:nvPr>
        </p:nvSpPr>
        <p:spPr/>
        <p:txBody>
          <a:bodyPr/>
          <a:lstStyle/>
          <a:p>
            <a:fld id="{EE6D3309-6C3E-8241-A696-7E162CDA85C0}" type="slidenum">
              <a:rPr lang="en-US" smtClean="0"/>
              <a:t>7</a:t>
            </a:fld>
            <a:endParaRPr lang="en-US"/>
          </a:p>
        </p:txBody>
      </p:sp>
    </p:spTree>
    <p:extLst>
      <p:ext uri="{BB962C8B-B14F-4D97-AF65-F5344CB8AC3E}">
        <p14:creationId xmlns:p14="http://schemas.microsoft.com/office/powerpoint/2010/main" val="760839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large datasets into Spark cluster, query/transform data without loading into R (avoid network roundtrip and memory issues)</a:t>
            </a:r>
          </a:p>
        </p:txBody>
      </p:sp>
      <p:sp>
        <p:nvSpPr>
          <p:cNvPr id="4" name="Slide Number Placeholder 3"/>
          <p:cNvSpPr>
            <a:spLocks noGrp="1"/>
          </p:cNvSpPr>
          <p:nvPr>
            <p:ph type="sldNum" sz="quarter" idx="5"/>
          </p:nvPr>
        </p:nvSpPr>
        <p:spPr/>
        <p:txBody>
          <a:bodyPr/>
          <a:lstStyle/>
          <a:p>
            <a:fld id="{EE6D3309-6C3E-8241-A696-7E162CDA85C0}" type="slidenum">
              <a:rPr lang="en-US" smtClean="0"/>
              <a:t>11</a:t>
            </a:fld>
            <a:endParaRPr lang="en-US"/>
          </a:p>
        </p:txBody>
      </p:sp>
    </p:spTree>
    <p:extLst>
      <p:ext uri="{BB962C8B-B14F-4D97-AF65-F5344CB8AC3E}">
        <p14:creationId xmlns:p14="http://schemas.microsoft.com/office/powerpoint/2010/main" val="3793316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ML – build ML models in the Spark cluster, no need to load data into R, just load fitted model into R, integrates with </a:t>
            </a:r>
            <a:r>
              <a:rPr lang="en-US" dirty="0" err="1"/>
              <a:t>tidymodels</a:t>
            </a:r>
            <a:r>
              <a:rPr lang="en-US" dirty="0"/>
              <a:t>!</a:t>
            </a:r>
          </a:p>
        </p:txBody>
      </p:sp>
      <p:sp>
        <p:nvSpPr>
          <p:cNvPr id="4" name="Slide Number Placeholder 3"/>
          <p:cNvSpPr>
            <a:spLocks noGrp="1"/>
          </p:cNvSpPr>
          <p:nvPr>
            <p:ph type="sldNum" sz="quarter" idx="5"/>
          </p:nvPr>
        </p:nvSpPr>
        <p:spPr/>
        <p:txBody>
          <a:bodyPr/>
          <a:lstStyle/>
          <a:p>
            <a:fld id="{EE6D3309-6C3E-8241-A696-7E162CDA85C0}" type="slidenum">
              <a:rPr lang="en-US" smtClean="0"/>
              <a:t>12</a:t>
            </a:fld>
            <a:endParaRPr lang="en-US"/>
          </a:p>
        </p:txBody>
      </p:sp>
    </p:spTree>
    <p:extLst>
      <p:ext uri="{BB962C8B-B14F-4D97-AF65-F5344CB8AC3E}">
        <p14:creationId xmlns:p14="http://schemas.microsoft.com/office/powerpoint/2010/main" val="2282665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predictions from model</a:t>
            </a:r>
          </a:p>
        </p:txBody>
      </p:sp>
      <p:sp>
        <p:nvSpPr>
          <p:cNvPr id="4" name="Slide Number Placeholder 3"/>
          <p:cNvSpPr>
            <a:spLocks noGrp="1"/>
          </p:cNvSpPr>
          <p:nvPr>
            <p:ph type="sldNum" sz="quarter" idx="5"/>
          </p:nvPr>
        </p:nvSpPr>
        <p:spPr/>
        <p:txBody>
          <a:bodyPr/>
          <a:lstStyle/>
          <a:p>
            <a:fld id="{EE6D3309-6C3E-8241-A696-7E162CDA85C0}" type="slidenum">
              <a:rPr lang="en-US" smtClean="0"/>
              <a:t>13</a:t>
            </a:fld>
            <a:endParaRPr lang="en-US"/>
          </a:p>
        </p:txBody>
      </p:sp>
    </p:spTree>
    <p:extLst>
      <p:ext uri="{BB962C8B-B14F-4D97-AF65-F5344CB8AC3E}">
        <p14:creationId xmlns:p14="http://schemas.microsoft.com/office/powerpoint/2010/main" val="3755652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12/7/22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ourworldindata.org/covid-face-covering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CSSEGISandData/COVID-19/tree/master/csse_covid_19_data/csse_covid_19_daily_reports_u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CSSEGISandData/COVID-19/tree/master/csse_covid_19_data/csse_covid_19_time_seri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ourworldindata.org/coronaviru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ourworldindata.org/covid-face-covering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github.com/en/developers/apps/building-oauth-apps/authorizing-oauth-apps" TargetMode="External"/><Relationship Id="rId2" Type="http://schemas.openxmlformats.org/officeDocument/2006/relationships/hyperlink" Target="https://docs.github.com/en/rest/overview/resources-in-the-rest-api#rate-limiti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jhakim.shinyapps.io/owid-covid/"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lstStyle/>
          <a:p>
            <a:pPr marL="0" lvl="0" indent="0">
              <a:buNone/>
            </a:pPr>
            <a:r>
              <a:t>DATA607 - COVID Data</a:t>
            </a:r>
          </a:p>
        </p:txBody>
      </p:sp>
      <p:sp>
        <p:nvSpPr>
          <p:cNvPr id="3" name="Subtitle 2"/>
          <p:cNvSpPr>
            <a:spLocks noGrp="1"/>
          </p:cNvSpPr>
          <p:nvPr>
            <p:ph type="subTitle" idx="1"/>
          </p:nvPr>
        </p:nvSpPr>
        <p:spPr>
          <a:xfrm>
            <a:off x="1507067" y="4050833"/>
            <a:ext cx="7766936" cy="1096899"/>
          </a:xfrm>
        </p:spPr>
        <p:txBody>
          <a:bodyPr/>
          <a:lstStyle/>
          <a:p>
            <a:pPr marL="0" lvl="0" indent="0">
              <a:buNone/>
            </a:pPr>
            <a:br>
              <a:rPr dirty="0"/>
            </a:br>
            <a:br>
              <a:rPr dirty="0"/>
            </a:br>
            <a:r>
              <a:rPr dirty="0"/>
              <a:t>Josh </a:t>
            </a:r>
            <a:r>
              <a:rPr dirty="0" err="1"/>
              <a:t>Iden</a:t>
            </a:r>
            <a:r>
              <a:rPr dirty="0"/>
              <a:t> and Jawaid Hakim</a:t>
            </a:r>
          </a:p>
        </p:txBody>
      </p:sp>
      <p:sp>
        <p:nvSpPr>
          <p:cNvPr id="4" name="Date Placeholder 3"/>
          <p:cNvSpPr>
            <a:spLocks noGrp="1"/>
          </p:cNvSpPr>
          <p:nvPr>
            <p:ph type="dt" sz="half" idx="10"/>
          </p:nvPr>
        </p:nvSpPr>
        <p:spPr/>
        <p:txBody>
          <a:bodyPr/>
          <a:lstStyle/>
          <a:p>
            <a:pPr marL="0" lvl="0" indent="0">
              <a:buNone/>
            </a:pPr>
            <a:r>
              <a:t>2022-12-07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Interactive map visualization - Leaflet</a:t>
            </a:r>
          </a:p>
        </p:txBody>
      </p:sp>
      <p:pic>
        <p:nvPicPr>
          <p:cNvPr id="3" name="Picture 1" descr="fig:  https://github.com/himalayahall/DATA607-FINALPROJECT/blob/master/presentation/images/LEAFLET-MAP.png?raw=true"/>
          <p:cNvPicPr>
            <a:picLocks noGrp="1" noChangeAspect="1"/>
          </p:cNvPicPr>
          <p:nvPr/>
        </p:nvPicPr>
        <p:blipFill>
          <a:blip r:embed="rId2"/>
          <a:stretch>
            <a:fillRect/>
          </a:stretch>
        </p:blipFill>
        <p:spPr bwMode="auto">
          <a:xfrm>
            <a:off x="1727200" y="2159000"/>
            <a:ext cx="6464300" cy="3365500"/>
          </a:xfrm>
          <a:prstGeom prst="rect">
            <a:avLst/>
          </a:prstGeom>
          <a:noFill/>
          <a:ln w="9525">
            <a:noFill/>
            <a:headEnd/>
            <a:tailEnd/>
          </a:ln>
        </p:spPr>
      </p:pic>
      <p:sp>
        <p:nvSpPr>
          <p:cNvPr id="4" name="TextBox 3"/>
          <p:cNvSpPr txBox="1"/>
          <p:nvPr/>
        </p:nvSpPr>
        <p:spPr>
          <a:xfrm>
            <a:off x="673100" y="5524500"/>
            <a:ext cx="8585200" cy="508000"/>
          </a:xfrm>
          <a:prstGeom prst="rect">
            <a:avLst/>
          </a:prstGeom>
          <a:noFill/>
        </p:spPr>
        <p:txBody>
          <a:bodyPr/>
          <a:lstStyle/>
          <a:p>
            <a:pPr marL="0" lvl="0" indent="0" algn="ctr">
              <a:buNone/>
            </a:pPr>
            <a:r>
              <a:t>OWID Comprehensive Timeseries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Spark Query</a:t>
            </a:r>
          </a:p>
        </p:txBody>
      </p:sp>
      <p:pic>
        <p:nvPicPr>
          <p:cNvPr id="3" name="Picture 1" descr="images/SPARK-DPLYR-SQL.PNG"/>
          <p:cNvPicPr>
            <a:picLocks noGrp="1" noChangeAspect="1"/>
          </p:cNvPicPr>
          <p:nvPr/>
        </p:nvPicPr>
        <p:blipFill>
          <a:blip r:embed="rId3"/>
          <a:stretch>
            <a:fillRect/>
          </a:stretch>
        </p:blipFill>
        <p:spPr bwMode="auto">
          <a:xfrm>
            <a:off x="673100" y="3073400"/>
            <a:ext cx="8585200" cy="2044700"/>
          </a:xfrm>
          <a:prstGeom prst="rect">
            <a:avLst/>
          </a:prstGeom>
          <a:noFill/>
          <a:ln w="9525">
            <a:noFill/>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Spark ML - K-Means Clustering</a:t>
            </a:r>
          </a:p>
        </p:txBody>
      </p:sp>
      <p:pic>
        <p:nvPicPr>
          <p:cNvPr id="3" name="Picture 1" descr="images/SPARK-KMEANS-1.png"/>
          <p:cNvPicPr>
            <a:picLocks noGrp="1" noChangeAspect="1"/>
          </p:cNvPicPr>
          <p:nvPr/>
        </p:nvPicPr>
        <p:blipFill>
          <a:blip r:embed="rId3"/>
          <a:stretch>
            <a:fillRect/>
          </a:stretch>
        </p:blipFill>
        <p:spPr bwMode="auto">
          <a:xfrm>
            <a:off x="673100" y="2755900"/>
            <a:ext cx="8585200" cy="2679700"/>
          </a:xfrm>
          <a:prstGeom prst="rect">
            <a:avLst/>
          </a:prstGeom>
          <a:noFill/>
          <a:ln w="9525">
            <a:noFill/>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Spark ML - K-means predictions</a:t>
            </a:r>
          </a:p>
        </p:txBody>
      </p:sp>
      <p:pic>
        <p:nvPicPr>
          <p:cNvPr id="3" name="Picture 1" descr="images/SPARK-KMEANS-2.png"/>
          <p:cNvPicPr>
            <a:picLocks noGrp="1" noChangeAspect="1"/>
          </p:cNvPicPr>
          <p:nvPr/>
        </p:nvPicPr>
        <p:blipFill>
          <a:blip r:embed="rId3"/>
          <a:stretch>
            <a:fillRect/>
          </a:stretch>
        </p:blipFill>
        <p:spPr bwMode="auto">
          <a:xfrm>
            <a:off x="673100" y="3517900"/>
            <a:ext cx="8585200" cy="1155700"/>
          </a:xfrm>
          <a:prstGeom prst="rect">
            <a:avLst/>
          </a:prstGeom>
          <a:noFill/>
          <a:ln w="9525">
            <a:noFill/>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Spark ML - Plot K-means predictions</a:t>
            </a:r>
          </a:p>
        </p:txBody>
      </p:sp>
      <p:pic>
        <p:nvPicPr>
          <p:cNvPr id="3" name="Picture 1" descr="images/SPARK-KMEANS-3.png"/>
          <p:cNvPicPr>
            <a:picLocks noGrp="1" noChangeAspect="1"/>
          </p:cNvPicPr>
          <p:nvPr/>
        </p:nvPicPr>
        <p:blipFill>
          <a:blip r:embed="rId3"/>
          <a:stretch>
            <a:fillRect/>
          </a:stretch>
        </p:blipFill>
        <p:spPr bwMode="auto">
          <a:xfrm>
            <a:off x="2362200" y="2159000"/>
            <a:ext cx="5207000" cy="3873500"/>
          </a:xfrm>
          <a:prstGeom prst="rect">
            <a:avLst/>
          </a:prstGeom>
          <a:noFill/>
          <a:ln w="9525">
            <a:noFill/>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Exploratory Data Analysis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Face Covering Dataset</a:t>
            </a:r>
          </a:p>
        </p:txBody>
      </p:sp>
      <p:sp>
        <p:nvSpPr>
          <p:cNvPr id="3" name="Content Placeholder 2"/>
          <p:cNvSpPr>
            <a:spLocks noGrp="1"/>
          </p:cNvSpPr>
          <p:nvPr>
            <p:ph idx="1"/>
          </p:nvPr>
        </p:nvSpPr>
        <p:spPr/>
        <p:txBody>
          <a:bodyPr/>
          <a:lstStyle/>
          <a:p>
            <a:pPr marL="0" lvl="0" indent="0">
              <a:buNone/>
            </a:pPr>
            <a:r>
              <a:t>Source: </a:t>
            </a:r>
            <a:r>
              <a:rPr>
                <a:hlinkClick r:id="rId2"/>
              </a:rPr>
              <a:t>https://ourworldindata.org/covid-face-coverings</a:t>
            </a:r>
          </a:p>
          <a:p>
            <a:pPr marL="0" lvl="0" indent="0">
              <a:buNone/>
            </a:pPr>
            <a:r>
              <a:t>Countries are grouped into five categories:</a:t>
            </a:r>
          </a:p>
          <a:p>
            <a:pPr marL="0" lvl="0" indent="0">
              <a:buNone/>
            </a:pPr>
            <a:r>
              <a:t>0 = No policy</a:t>
            </a:r>
            <a:br/>
            <a:r>
              <a:t>1 = Recommended</a:t>
            </a:r>
            <a:br/>
            <a:r>
              <a:t>2 = Required in some specified shared/public spaces outside the home with other people present, or some situations when social distancing not possible</a:t>
            </a:r>
            <a:br/>
            <a:r>
              <a:t>3 = Required in all shared/public spaces outside the home with other people present or all situations when social distancing not possible</a:t>
            </a:r>
            <a:br/>
            <a:r>
              <a:t>4 = Required outside the home at all times regardless of location or presence of other people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Face Covering Dataset (cont’d)</a:t>
            </a:r>
          </a:p>
        </p:txBody>
      </p:sp>
      <p:sp>
        <p:nvSpPr>
          <p:cNvPr id="3" name="Content Placeholder 2"/>
          <p:cNvSpPr>
            <a:spLocks noGrp="1"/>
          </p:cNvSpPr>
          <p:nvPr>
            <p:ph idx="1"/>
          </p:nvPr>
        </p:nvSpPr>
        <p:spPr/>
        <p:txBody>
          <a:bodyPr/>
          <a:lstStyle/>
          <a:p>
            <a:pPr lvl="0"/>
            <a:r>
              <a:t>Aggregate - does not account for intra-country dynamics</a:t>
            </a:r>
          </a:p>
          <a:p>
            <a:pPr lvl="0"/>
            <a:r>
              <a:t>Mask policy is typically in response to Covid outbreaks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Combining the Covid and Mask Policy datasets</a:t>
            </a:r>
          </a:p>
        </p:txBody>
      </p:sp>
      <p:pic>
        <p:nvPicPr>
          <p:cNvPr id="3" name="Picture 1" descr="https://github.com/himalayahall/DATA607-FINALPROJECT/blob/master/presentation/images/READ_COMBINE_CODE.png?raw=true"/>
          <p:cNvPicPr>
            <a:picLocks noGrp="1" noChangeAspect="1"/>
          </p:cNvPicPr>
          <p:nvPr/>
        </p:nvPicPr>
        <p:blipFill>
          <a:blip r:embed="rId2"/>
          <a:stretch>
            <a:fillRect/>
          </a:stretch>
        </p:blipFill>
        <p:spPr bwMode="auto">
          <a:xfrm>
            <a:off x="2451100" y="2159000"/>
            <a:ext cx="5016500" cy="3873500"/>
          </a:xfrm>
          <a:prstGeom prst="rect">
            <a:avLst/>
          </a:prstGeom>
          <a:noFill/>
          <a:ln w="9525">
            <a:noFill/>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Combining the Covid and Mask Policy datasets (cont’d)</a:t>
            </a:r>
          </a:p>
        </p:txBody>
      </p:sp>
      <p:pic>
        <p:nvPicPr>
          <p:cNvPr id="3" name="Picture 1" descr="https://github.com/himalayahall/DATA607-FINALPROJECT/blob/master/presentation/images/READ_COMBINE_OUTPUT.png?raw=true"/>
          <p:cNvPicPr>
            <a:picLocks noGrp="1" noChangeAspect="1"/>
          </p:cNvPicPr>
          <p:nvPr/>
        </p:nvPicPr>
        <p:blipFill>
          <a:blip r:embed="rId2"/>
          <a:stretch>
            <a:fillRect/>
          </a:stretch>
        </p:blipFill>
        <p:spPr bwMode="auto">
          <a:xfrm>
            <a:off x="673100" y="2730500"/>
            <a:ext cx="8585200" cy="2730500"/>
          </a:xfrm>
          <a:prstGeom prst="rect">
            <a:avLst/>
          </a:prstGeom>
          <a:noFill/>
          <a:ln w="9525">
            <a:noFill/>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Motivation</a:t>
            </a:r>
          </a:p>
        </p:txBody>
      </p:sp>
      <p:sp>
        <p:nvSpPr>
          <p:cNvPr id="3" name="Content Placeholder 2"/>
          <p:cNvSpPr>
            <a:spLocks noGrp="1"/>
          </p:cNvSpPr>
          <p:nvPr>
            <p:ph idx="1"/>
          </p:nvPr>
        </p:nvSpPr>
        <p:spPr/>
        <p:txBody>
          <a:bodyPr/>
          <a:lstStyle/>
          <a:p>
            <a:pPr lvl="0"/>
            <a:r>
              <a:t>Use COVID-19 datasets to explore global pandemic stats</a:t>
            </a:r>
          </a:p>
          <a:p>
            <a:pPr lvl="0"/>
            <a:r>
              <a:t>Explore relationships between COVID-19 prevalence and other datasets, e.g. mask policies, S&amp;P500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Avg. Mask Rates - Continent</a:t>
            </a:r>
          </a:p>
        </p:txBody>
      </p:sp>
      <p:pic>
        <p:nvPicPr>
          <p:cNvPr id="3" name="Picture 1" descr="https://github.com/himalayahall/DATA607-FINALPROJECT/blob/master/presentation/images/AVG_MASK_CONTINENT.png?raw=true"/>
          <p:cNvPicPr>
            <a:picLocks noGrp="1" noChangeAspect="1"/>
          </p:cNvPicPr>
          <p:nvPr/>
        </p:nvPicPr>
        <p:blipFill>
          <a:blip r:embed="rId2"/>
          <a:stretch>
            <a:fillRect/>
          </a:stretch>
        </p:blipFill>
        <p:spPr bwMode="auto">
          <a:xfrm>
            <a:off x="2552700" y="2159000"/>
            <a:ext cx="4813300" cy="3873500"/>
          </a:xfrm>
          <a:prstGeom prst="rect">
            <a:avLst/>
          </a:prstGeom>
          <a:noFill/>
          <a:ln w="9525">
            <a:noFill/>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Avg. Mask Rates - G7</a:t>
            </a:r>
          </a:p>
        </p:txBody>
      </p:sp>
      <p:pic>
        <p:nvPicPr>
          <p:cNvPr id="3" name="Picture 1" descr="https://github.com/himalayahall/DATA607-FINALPROJECT/blob/master/presentation/images/AVG_MASK_G7.png?raw=true"/>
          <p:cNvPicPr>
            <a:picLocks noGrp="1" noChangeAspect="1"/>
          </p:cNvPicPr>
          <p:nvPr/>
        </p:nvPicPr>
        <p:blipFill>
          <a:blip r:embed="rId2"/>
          <a:stretch>
            <a:fillRect/>
          </a:stretch>
        </p:blipFill>
        <p:spPr bwMode="auto">
          <a:xfrm>
            <a:off x="2552700" y="2159000"/>
            <a:ext cx="4813300" cy="3873500"/>
          </a:xfrm>
          <a:prstGeom prst="rect">
            <a:avLst/>
          </a:prstGeom>
          <a:noFill/>
          <a:ln w="9525">
            <a:noFill/>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Excess Deaths by Avg. Mask Policy</a:t>
            </a:r>
          </a:p>
        </p:txBody>
      </p:sp>
      <p:pic>
        <p:nvPicPr>
          <p:cNvPr id="3" name="Picture 1" descr="https://github.com/himalayahall/DATA607-FINALPROJECT/blob/master/presentation/images/EXCESS_POLICY_SCATTER.png?raw=true"/>
          <p:cNvPicPr>
            <a:picLocks noGrp="1" noChangeAspect="1"/>
          </p:cNvPicPr>
          <p:nvPr/>
        </p:nvPicPr>
        <p:blipFill>
          <a:blip r:embed="rId2"/>
          <a:stretch>
            <a:fillRect/>
          </a:stretch>
        </p:blipFill>
        <p:spPr bwMode="auto">
          <a:xfrm>
            <a:off x="1816100" y="2159000"/>
            <a:ext cx="6286500" cy="3873500"/>
          </a:xfrm>
          <a:prstGeom prst="rect">
            <a:avLst/>
          </a:prstGeom>
          <a:noFill/>
          <a:ln w="9525">
            <a:noFill/>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Excess Deaths by Mask Policy</a:t>
            </a:r>
          </a:p>
        </p:txBody>
      </p:sp>
      <p:pic>
        <p:nvPicPr>
          <p:cNvPr id="3" name="Picture 1" descr="https://github.com/himalayahall/DATA607-FINALPROJECT/blob/master/presentation/images/EXCESS_POLICY_BOXPLOT.png?raw=true"/>
          <p:cNvPicPr>
            <a:picLocks noGrp="1" noChangeAspect="1"/>
          </p:cNvPicPr>
          <p:nvPr/>
        </p:nvPicPr>
        <p:blipFill>
          <a:blip r:embed="rId2"/>
          <a:stretch>
            <a:fillRect/>
          </a:stretch>
        </p:blipFill>
        <p:spPr bwMode="auto">
          <a:xfrm>
            <a:off x="2692400" y="2159000"/>
            <a:ext cx="4559300" cy="3873500"/>
          </a:xfrm>
          <a:prstGeom prst="rect">
            <a:avLst/>
          </a:prstGeom>
          <a:noFill/>
          <a:ln w="9525">
            <a:noFill/>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Statistical Analysis</a:t>
            </a:r>
          </a:p>
        </p:txBody>
      </p:sp>
      <p:sp>
        <p:nvSpPr>
          <p:cNvPr id="3" name="Content Placeholder 2"/>
          <p:cNvSpPr>
            <a:spLocks noGrp="1"/>
          </p:cNvSpPr>
          <p:nvPr>
            <p:ph idx="1"/>
          </p:nvPr>
        </p:nvSpPr>
        <p:spPr/>
        <p:txBody>
          <a:bodyPr/>
          <a:lstStyle/>
          <a:p>
            <a:pPr marL="0" lvl="0" indent="0">
              <a:buNone/>
            </a:pPr>
            <a:r>
              <a:t>Does average mask policy predict total excess mortality?</a:t>
            </a:r>
          </a:p>
          <a:p>
            <a:pPr marL="0" lvl="0" indent="0">
              <a:buNone/>
            </a:pPr>
            <a:r>
              <a:t>The null hypothesis,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oMath>
            </a14:m>
            <a:r>
              <a:t> - average mask policy </a:t>
            </a:r>
            <a:r>
              <a:rPr i="1"/>
              <a:t>does not</a:t>
            </a:r>
            <a:r>
              <a:t> predict total excess mortality.</a:t>
            </a:r>
          </a:p>
          <a:p>
            <a:pPr marL="0" lvl="0" indent="0">
              <a:buNone/>
            </a:pPr>
            <a:r>
              <a:t>The alternative hypothesis,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𝐴</m:t>
                    </m:r>
                  </m:sub>
                </m:sSub>
              </m:oMath>
            </a14:m>
            <a:r>
              <a:t> - average mask policy </a:t>
            </a:r>
            <a:r>
              <a:rPr i="1"/>
              <a:t>does</a:t>
            </a:r>
            <a:r>
              <a:t> predict total mortality.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Relationship Between Mask Policy and Excess Death</a:t>
            </a:r>
          </a:p>
        </p:txBody>
      </p:sp>
      <p:pic>
        <p:nvPicPr>
          <p:cNvPr id="3" name="Picture 1" descr="https://github.com/himalayahall/DATA607-FINALPROJECT/blob/master/presentation/images/EXCESS_MASK_LM_PLOT.png?raw=true"/>
          <p:cNvPicPr>
            <a:picLocks noGrp="1" noChangeAspect="1"/>
          </p:cNvPicPr>
          <p:nvPr/>
        </p:nvPicPr>
        <p:blipFill>
          <a:blip r:embed="rId2"/>
          <a:stretch>
            <a:fillRect/>
          </a:stretch>
        </p:blipFill>
        <p:spPr bwMode="auto">
          <a:xfrm>
            <a:off x="1663700" y="2159000"/>
            <a:ext cx="6591300" cy="3873500"/>
          </a:xfrm>
          <a:prstGeom prst="rect">
            <a:avLst/>
          </a:prstGeom>
          <a:noFill/>
          <a:ln w="9525">
            <a:noFill/>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Fitting in a Linear Model</a:t>
            </a:r>
          </a:p>
        </p:txBody>
      </p:sp>
      <p:pic>
        <p:nvPicPr>
          <p:cNvPr id="3" name="Picture 1" descr="https://github.com/himalayahall/DATA607-FINALPROJECT/blob/master/presentation/images/MODEL_1_CODE.png?raw=true"/>
          <p:cNvPicPr>
            <a:picLocks noGrp="1" noChangeAspect="1"/>
          </p:cNvPicPr>
          <p:nvPr/>
        </p:nvPicPr>
        <p:blipFill>
          <a:blip r:embed="rId2"/>
          <a:stretch>
            <a:fillRect/>
          </a:stretch>
        </p:blipFill>
        <p:spPr bwMode="auto">
          <a:xfrm>
            <a:off x="2616200" y="2159000"/>
            <a:ext cx="4711700" cy="3873500"/>
          </a:xfrm>
          <a:prstGeom prst="rect">
            <a:avLst/>
          </a:prstGeom>
          <a:noFill/>
          <a:ln w="9525">
            <a:noFill/>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Interpreting the Model</a:t>
            </a:r>
          </a:p>
        </p:txBody>
      </p:sp>
      <p:sp>
        <p:nvSpPr>
          <p:cNvPr id="3" name="Content Placeholder 2"/>
          <p:cNvSpPr>
            <a:spLocks noGrp="1"/>
          </p:cNvSpPr>
          <p:nvPr>
            <p:ph idx="1"/>
          </p:nvPr>
        </p:nvSpPr>
        <p:spPr/>
        <p:txBody>
          <a:bodyPr/>
          <a:lstStyle/>
          <a:p>
            <a:pPr lvl="0"/>
            <a:r>
              <a:t>p-value = 0.0264, significance</a:t>
            </a:r>
          </a:p>
          <a:p>
            <a:pPr lvl="0"/>
            <a:r>
              <a:t>Multiple R-squared = 0.046, accounts for very little variance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Residuals</a:t>
            </a:r>
          </a:p>
        </p:txBody>
      </p:sp>
      <p:pic>
        <p:nvPicPr>
          <p:cNvPr id="3" name="Picture 1" descr="https://github.com/himalayahall/DATA607-FINALPROJECT/blob/master/presentation/images/RESIDUALS_HIST.png?raw=true"/>
          <p:cNvPicPr>
            <a:picLocks noGrp="1" noChangeAspect="1"/>
          </p:cNvPicPr>
          <p:nvPr/>
        </p:nvPicPr>
        <p:blipFill>
          <a:blip r:embed="rId2"/>
          <a:stretch>
            <a:fillRect/>
          </a:stretch>
        </p:blipFill>
        <p:spPr bwMode="auto">
          <a:xfrm>
            <a:off x="1892300" y="2159000"/>
            <a:ext cx="6146800" cy="3873500"/>
          </a:xfrm>
          <a:prstGeom prst="rect">
            <a:avLst/>
          </a:prstGeom>
          <a:noFill/>
          <a:ln w="9525">
            <a:noFill/>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Residuals (cont’d)</a:t>
            </a:r>
          </a:p>
        </p:txBody>
      </p:sp>
      <p:pic>
        <p:nvPicPr>
          <p:cNvPr id="3" name="Picture 1" descr="https://github.com/himalayahall/DATA607-FINALPROJECT/blob/master/presentation/images/RESIDUALS_FULL.png?raw=true"/>
          <p:cNvPicPr>
            <a:picLocks noGrp="1" noChangeAspect="1"/>
          </p:cNvPicPr>
          <p:nvPr/>
        </p:nvPicPr>
        <p:blipFill>
          <a:blip r:embed="rId2"/>
          <a:stretch>
            <a:fillRect/>
          </a:stretch>
        </p:blipFill>
        <p:spPr bwMode="auto">
          <a:xfrm>
            <a:off x="2451100" y="2159000"/>
            <a:ext cx="5016500" cy="3873500"/>
          </a:xfrm>
          <a:prstGeom prst="rect">
            <a:avLst/>
          </a:prstGeom>
          <a:noFill/>
          <a:ln w="9525">
            <a:noFill/>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 Acquisition - JHU CSSE </a:t>
            </a:r>
            <a:r>
              <a:rPr>
                <a:hlinkClick r:id="rId3"/>
              </a:rPr>
              <a:t>USA Daily Data</a:t>
            </a:r>
          </a:p>
        </p:txBody>
      </p:sp>
      <p:pic>
        <p:nvPicPr>
          <p:cNvPr id="3" name="Picture 1" descr="fig:  https://github.com/himalayahall/DATA607-FINALPROJECT/blob/master/presentation/images/COVIDS-DAILY-US-DATA.PNG?raw=true"/>
          <p:cNvPicPr>
            <a:picLocks noGrp="1" noChangeAspect="1"/>
          </p:cNvPicPr>
          <p:nvPr/>
        </p:nvPicPr>
        <p:blipFill>
          <a:blip r:embed="rId4"/>
          <a:stretch>
            <a:fillRect/>
          </a:stretch>
        </p:blipFill>
        <p:spPr bwMode="auto">
          <a:xfrm>
            <a:off x="673100" y="3263900"/>
            <a:ext cx="8585200" cy="1155700"/>
          </a:xfrm>
          <a:prstGeom prst="rect">
            <a:avLst/>
          </a:prstGeom>
          <a:noFill/>
          <a:ln w="9525">
            <a:noFill/>
            <a:headEnd/>
            <a:tailEnd/>
          </a:ln>
        </p:spPr>
      </p:pic>
      <p:sp>
        <p:nvSpPr>
          <p:cNvPr id="4" name="TextBox 3"/>
          <p:cNvSpPr txBox="1"/>
          <p:nvPr/>
        </p:nvSpPr>
        <p:spPr>
          <a:xfrm>
            <a:off x="673100" y="5524500"/>
            <a:ext cx="8585200" cy="508000"/>
          </a:xfrm>
          <a:prstGeom prst="rect">
            <a:avLst/>
          </a:prstGeom>
          <a:noFill/>
        </p:spPr>
        <p:txBody>
          <a:bodyPr/>
          <a:lstStyle/>
          <a:p>
            <a:pPr marL="0" lvl="0" indent="0" algn="ctr">
              <a:buNone/>
            </a:pPr>
            <a:r>
              <a:t>US Daily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Residuals (cont’d)</a:t>
            </a:r>
          </a:p>
        </p:txBody>
      </p:sp>
      <p:sp>
        <p:nvSpPr>
          <p:cNvPr id="3" name="Content Placeholder 2"/>
          <p:cNvSpPr>
            <a:spLocks noGrp="1"/>
          </p:cNvSpPr>
          <p:nvPr>
            <p:ph idx="1"/>
          </p:nvPr>
        </p:nvSpPr>
        <p:spPr/>
        <p:txBody>
          <a:bodyPr/>
          <a:lstStyle/>
          <a:p>
            <a:pPr lvl="0"/>
            <a:r>
              <a:t>Linear</a:t>
            </a:r>
          </a:p>
          <a:p>
            <a:pPr lvl="0"/>
            <a:r>
              <a:t>Non-Normal Distribution</a:t>
            </a:r>
          </a:p>
          <a:p>
            <a:pPr lvl="0"/>
            <a:r>
              <a:t>Does Not Satisfy Homostedacticity (Non-Similar Variances)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Conclusion</a:t>
            </a:r>
          </a:p>
        </p:txBody>
      </p:sp>
      <p:sp>
        <p:nvSpPr>
          <p:cNvPr id="3" name="Content Placeholder 2"/>
          <p:cNvSpPr>
            <a:spLocks noGrp="1"/>
          </p:cNvSpPr>
          <p:nvPr>
            <p:ph idx="1"/>
          </p:nvPr>
        </p:nvSpPr>
        <p:spPr/>
        <p:txBody>
          <a:bodyPr/>
          <a:lstStyle/>
          <a:p>
            <a:pPr lvl="0"/>
            <a:r>
              <a:t>Relationship exists</a:t>
            </a:r>
          </a:p>
          <a:p>
            <a:pPr lvl="0"/>
            <a:r>
              <a:t>Not meaningful enough to predict</a:t>
            </a:r>
          </a:p>
          <a:p>
            <a:pPr lvl="0"/>
            <a:r>
              <a:t>Possible reasons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 Acquisition - JHU CSSE </a:t>
            </a:r>
            <a:r>
              <a:rPr>
                <a:hlinkClick r:id="rId3"/>
              </a:rPr>
              <a:t>Global timeseries</a:t>
            </a:r>
          </a:p>
        </p:txBody>
      </p:sp>
      <p:pic>
        <p:nvPicPr>
          <p:cNvPr id="3" name="Picture 1" descr="fig:  https://github.com/himalayahall/DATA607-FINALPROJECT/blob/master/presentation/images/COVIDS-DAILY-GLOBAL-DATA.PNG?raw=true"/>
          <p:cNvPicPr>
            <a:picLocks noGrp="1" noChangeAspect="1"/>
          </p:cNvPicPr>
          <p:nvPr/>
        </p:nvPicPr>
        <p:blipFill>
          <a:blip r:embed="rId4"/>
          <a:stretch>
            <a:fillRect/>
          </a:stretch>
        </p:blipFill>
        <p:spPr bwMode="auto">
          <a:xfrm>
            <a:off x="673100" y="2349500"/>
            <a:ext cx="8585200" cy="2997200"/>
          </a:xfrm>
          <a:prstGeom prst="rect">
            <a:avLst/>
          </a:prstGeom>
          <a:noFill/>
          <a:ln w="9525">
            <a:noFill/>
            <a:headEnd/>
            <a:tailEnd/>
          </a:ln>
        </p:spPr>
      </p:pic>
      <p:sp>
        <p:nvSpPr>
          <p:cNvPr id="4" name="TextBox 3"/>
          <p:cNvSpPr txBox="1"/>
          <p:nvPr/>
        </p:nvSpPr>
        <p:spPr>
          <a:xfrm>
            <a:off x="673100" y="5524500"/>
            <a:ext cx="8585200" cy="508000"/>
          </a:xfrm>
          <a:prstGeom prst="rect">
            <a:avLst/>
          </a:prstGeom>
          <a:noFill/>
        </p:spPr>
        <p:txBody>
          <a:bodyPr/>
          <a:lstStyle/>
          <a:p>
            <a:pPr marL="0" lvl="0" indent="0" algn="ctr">
              <a:buNone/>
            </a:pPr>
            <a:r>
              <a:t>Global Timeseries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 Acquisition - </a:t>
            </a:r>
            <a:r>
              <a:rPr>
                <a:hlinkClick r:id="rId3"/>
              </a:rPr>
              <a:t>Our World In Data</a:t>
            </a:r>
          </a:p>
        </p:txBody>
      </p:sp>
      <p:pic>
        <p:nvPicPr>
          <p:cNvPr id="3" name="Picture 1" descr="fig:  https://github.com/himalayahall/DATA607-FINALPROJECT/blob/master/presentation/images/COVIDS-DAILY-OWID.PNG?raw=true"/>
          <p:cNvPicPr>
            <a:picLocks noGrp="1" noChangeAspect="1"/>
          </p:cNvPicPr>
          <p:nvPr/>
        </p:nvPicPr>
        <p:blipFill>
          <a:blip r:embed="rId4"/>
          <a:stretch>
            <a:fillRect/>
          </a:stretch>
        </p:blipFill>
        <p:spPr bwMode="auto">
          <a:xfrm>
            <a:off x="673100" y="2755900"/>
            <a:ext cx="8585200" cy="2184400"/>
          </a:xfrm>
          <a:prstGeom prst="rect">
            <a:avLst/>
          </a:prstGeom>
          <a:noFill/>
          <a:ln w="9525">
            <a:noFill/>
            <a:headEnd/>
            <a:tailEnd/>
          </a:ln>
        </p:spPr>
      </p:pic>
      <p:sp>
        <p:nvSpPr>
          <p:cNvPr id="4" name="TextBox 3"/>
          <p:cNvSpPr txBox="1"/>
          <p:nvPr/>
        </p:nvSpPr>
        <p:spPr>
          <a:xfrm>
            <a:off x="673100" y="5524500"/>
            <a:ext cx="8585200" cy="508000"/>
          </a:xfrm>
          <a:prstGeom prst="rect">
            <a:avLst/>
          </a:prstGeom>
          <a:noFill/>
        </p:spPr>
        <p:txBody>
          <a:bodyPr/>
          <a:lstStyle/>
          <a:p>
            <a:pPr marL="0" lvl="0" indent="0" algn="ctr">
              <a:buNone/>
            </a:pPr>
            <a:r>
              <a:t>OWID Comprehensive Timeseries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 Acquisition - </a:t>
            </a:r>
            <a:r>
              <a:rPr>
                <a:hlinkClick r:id="rId2"/>
              </a:rPr>
              <a:t>Face Coverings</a:t>
            </a:r>
          </a:p>
        </p:txBody>
      </p:sp>
      <p:pic>
        <p:nvPicPr>
          <p:cNvPr id="3" name="Picture 1" descr="https://github.com/himalayahall/DATA607-FINALPROJECT/blob/master/presentation/images/FACE-DAILY-OWID.png?raw=true"/>
          <p:cNvPicPr>
            <a:picLocks noGrp="1" noChangeAspect="1"/>
          </p:cNvPicPr>
          <p:nvPr/>
        </p:nvPicPr>
        <p:blipFill>
          <a:blip r:embed="rId3"/>
          <a:stretch>
            <a:fillRect/>
          </a:stretch>
        </p:blipFill>
        <p:spPr bwMode="auto">
          <a:xfrm>
            <a:off x="673100" y="3352800"/>
            <a:ext cx="8585200" cy="1485900"/>
          </a:xfrm>
          <a:prstGeom prst="rect">
            <a:avLst/>
          </a:prstGeom>
          <a:noFill/>
          <a:ln w="9525">
            <a:noFill/>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 Wrangling - Strategy</a:t>
            </a:r>
          </a:p>
        </p:txBody>
      </p:sp>
      <p:sp>
        <p:nvSpPr>
          <p:cNvPr id="3" name="Content Placeholder 2"/>
          <p:cNvSpPr>
            <a:spLocks noGrp="1"/>
          </p:cNvSpPr>
          <p:nvPr>
            <p:ph idx="1"/>
          </p:nvPr>
        </p:nvSpPr>
        <p:spPr/>
        <p:txBody>
          <a:bodyPr/>
          <a:lstStyle/>
          <a:p>
            <a:pPr marL="0" lvl="0" indent="0">
              <a:buNone/>
            </a:pPr>
            <a:r>
              <a:t>Common data extraction scripts/functions across datasets to maximixe code resuse</a:t>
            </a:r>
          </a:p>
          <a:p>
            <a:pPr lvl="0"/>
            <a:r>
              <a:t>Tech Stack</a:t>
            </a:r>
          </a:p>
          <a:p>
            <a:pPr lvl="1"/>
            <a:r>
              <a:rPr b="1"/>
              <a:t>Rselenium</a:t>
            </a:r>
            <a:r>
              <a:t>: headless browser for getting around embedded JavaScript</a:t>
            </a:r>
          </a:p>
          <a:p>
            <a:pPr lvl="1"/>
            <a:r>
              <a:rPr b="1"/>
              <a:t>parallel</a:t>
            </a:r>
            <a:r>
              <a:t>: chosen for efficiently processing remote data files using a local cluster</a:t>
            </a:r>
          </a:p>
          <a:p>
            <a:pPr lvl="1"/>
            <a:r>
              <a:rPr b="1"/>
              <a:t>readr</a:t>
            </a:r>
            <a:r>
              <a:t>: reading remote/local CSVs</a:t>
            </a:r>
          </a:p>
          <a:p>
            <a:pPr lvl="1"/>
            <a:r>
              <a:rPr b="1"/>
              <a:t>Leaflet</a:t>
            </a:r>
            <a:r>
              <a:t>: interactive global map</a:t>
            </a:r>
          </a:p>
          <a:p>
            <a:pPr lvl="1"/>
            <a:r>
              <a:rPr b="1"/>
              <a:t>Spark/sparklr</a:t>
            </a:r>
            <a:r>
              <a:t>: proof-of-concept Spark cluster. Cloud hosted Spark services are fee-based or time-limited - used local cluster</a:t>
            </a:r>
          </a:p>
          <a:p>
            <a:pPr lvl="1"/>
            <a:r>
              <a:rPr b="1"/>
              <a:t>AWS S3</a:t>
            </a:r>
            <a:r>
              <a:t>: AWS S3 rate-limits made it impractical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 Wrangling - Challanges</a:t>
            </a:r>
          </a:p>
        </p:txBody>
      </p:sp>
      <p:sp>
        <p:nvSpPr>
          <p:cNvPr id="3" name="Content Placeholder 2"/>
          <p:cNvSpPr>
            <a:spLocks noGrp="1"/>
          </p:cNvSpPr>
          <p:nvPr>
            <p:ph idx="1"/>
          </p:nvPr>
        </p:nvSpPr>
        <p:spPr/>
        <p:txBody>
          <a:bodyPr/>
          <a:lstStyle/>
          <a:p>
            <a:pPr lvl="0"/>
            <a:r>
              <a:t>Github API </a:t>
            </a:r>
            <a:r>
              <a:rPr>
                <a:hlinkClick r:id="rId2"/>
              </a:rPr>
              <a:t>rate limits</a:t>
            </a:r>
            <a:r>
              <a:t>. Implemented </a:t>
            </a:r>
            <a:r>
              <a:rPr>
                <a:hlinkClick r:id="rId3"/>
              </a:rPr>
              <a:t>OAuth authentication</a:t>
            </a:r>
            <a:r>
              <a:t> to access Github via a personal account for higher limits.</a:t>
            </a:r>
          </a:p>
          <a:p>
            <a:pPr lvl="0"/>
            <a:r>
              <a:t>OWID dataset did not provide latitude/longitude variables. Downloaded a separate dataset with country lat/long and (left) joined with OWID for plotting on map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Interactive data exploration - </a:t>
            </a:r>
            <a:r>
              <a:rPr>
                <a:hlinkClick r:id="rId2"/>
              </a:rPr>
              <a:t>Shiny</a:t>
            </a:r>
          </a:p>
        </p:txBody>
      </p:sp>
      <p:pic>
        <p:nvPicPr>
          <p:cNvPr id="3" name="Picture 1" descr="fig:  https://github.com/himalayahall/DATA607-FINALPROJECT/blob/master/presentation/images/SHINY-APP.PNG?raw=true"/>
          <p:cNvPicPr>
            <a:picLocks noGrp="1" noChangeAspect="1"/>
          </p:cNvPicPr>
          <p:nvPr/>
        </p:nvPicPr>
        <p:blipFill>
          <a:blip r:embed="rId3"/>
          <a:stretch>
            <a:fillRect/>
          </a:stretch>
        </p:blipFill>
        <p:spPr bwMode="auto">
          <a:xfrm>
            <a:off x="2095500" y="2159000"/>
            <a:ext cx="5753100" cy="3365500"/>
          </a:xfrm>
          <a:prstGeom prst="rect">
            <a:avLst/>
          </a:prstGeom>
          <a:noFill/>
          <a:ln w="9525">
            <a:noFill/>
            <a:headEnd/>
            <a:tailEnd/>
          </a:ln>
        </p:spPr>
      </p:pic>
      <p:sp>
        <p:nvSpPr>
          <p:cNvPr id="4" name="TextBox 3"/>
          <p:cNvSpPr txBox="1"/>
          <p:nvPr/>
        </p:nvSpPr>
        <p:spPr>
          <a:xfrm>
            <a:off x="673100" y="5524500"/>
            <a:ext cx="8585200" cy="508000"/>
          </a:xfrm>
          <a:prstGeom prst="rect">
            <a:avLst/>
          </a:prstGeom>
          <a:noFill/>
        </p:spPr>
        <p:txBody>
          <a:bodyPr/>
          <a:lstStyle/>
          <a:p>
            <a:pPr marL="0" lvl="0" indent="0" algn="ctr">
              <a:buNone/>
            </a:pPr>
            <a:r>
              <a:t>OWID Comprehensive Timeseries</a:t>
            </a: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ata606-finalproject" id="{98C9CCE4-6A4D-2741-BA56-54731CE32590}" vid="{EC8C1C41-38AD-F44B-BAD1-F905CB56C6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865</Words>
  <Application>Microsoft Macintosh PowerPoint</Application>
  <PresentationFormat>Widescreen</PresentationFormat>
  <Paragraphs>93</Paragraphs>
  <Slides>32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Cambria Math</vt:lpstr>
      <vt:lpstr>Trebuchet MS</vt:lpstr>
      <vt:lpstr>Wingdings 3</vt:lpstr>
      <vt:lpstr>Facet</vt:lpstr>
      <vt:lpstr>DATA607 - COVID Data</vt:lpstr>
      <vt:lpstr>Motivation</vt:lpstr>
      <vt:lpstr>Data Acquisition - JHU CSSE USA Daily Data</vt:lpstr>
      <vt:lpstr>Data Acquisition - JHU CSSE Global timeseries</vt:lpstr>
      <vt:lpstr>Data Acquisition - Our World In Data</vt:lpstr>
      <vt:lpstr>Data Acquisition - Face Coverings</vt:lpstr>
      <vt:lpstr>Data Wrangling - Strategy</vt:lpstr>
      <vt:lpstr>Data Wrangling - Challanges</vt:lpstr>
      <vt:lpstr>Interactive data exploration - Shiny</vt:lpstr>
      <vt:lpstr>Interactive map visualization - Leaflet</vt:lpstr>
      <vt:lpstr>Spark Query</vt:lpstr>
      <vt:lpstr>Spark ML - K-Means Clustering</vt:lpstr>
      <vt:lpstr>Spark ML - K-means predictions</vt:lpstr>
      <vt:lpstr>Spark ML - Plot K-means predictions</vt:lpstr>
      <vt:lpstr>Exploratory Data Analysis</vt:lpstr>
      <vt:lpstr>Face Covering Dataset</vt:lpstr>
      <vt:lpstr>Face Covering Dataset (cont’d)</vt:lpstr>
      <vt:lpstr>Combining the Covid and Mask Policy datasets</vt:lpstr>
      <vt:lpstr>Combining the Covid and Mask Policy datasets (cont’d)</vt:lpstr>
      <vt:lpstr>Avg. Mask Rates - Continent</vt:lpstr>
      <vt:lpstr>Avg. Mask Rates - G7</vt:lpstr>
      <vt:lpstr>Excess Deaths by Avg. Mask Policy</vt:lpstr>
      <vt:lpstr>Excess Deaths by Mask Policy</vt:lpstr>
      <vt:lpstr>Statistical Analysis</vt:lpstr>
      <vt:lpstr>Relationship Between Mask Policy and Excess Death</vt:lpstr>
      <vt:lpstr>Fitting in a Linear Model</vt:lpstr>
      <vt:lpstr>Interpreting the Model</vt:lpstr>
      <vt:lpstr>Residuals</vt:lpstr>
      <vt:lpstr>Residuals (cont’d)</vt:lpstr>
      <vt:lpstr>Residuals (cont’d)</vt:lpstr>
      <vt:lpstr>Conclusion</vt:lpstr>
      <vt:lpstr>Thank You!</vt:lpstr>
    </vt:vector>
  </TitlesOfParts>
  <LinksUpToDate>false</LinksUpToDate>
  <SharedDoc>false</SharedDoc>
  <HyperlinksChanged>false</HyperlinksChanged>
  <AppVersion>16.0016</AppVersion>
</Properties>
</file>

<file path=docProps/app0.xml><?xml version="1.0" encoding="utf-8"?>
<Properties xmlns="http://schemas.openxmlformats.org/officeDocument/2006/extended-properties" xmlns:vt="http://schemas.openxmlformats.org/officeDocument/2006/docPropsVTypes">
  <Template/>
  <TotalTime>2</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Trebuchet MS</vt:lpstr>
      <vt:lpstr>Wingdings 3</vt:lpstr>
      <vt:lpstr>Facet</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DATA607 - COVID Data</dc:title>
  <dc:creator>Josh Iden and Jawaid Hakim</dc:creator>
  <cp:keywords/>
  <cp:lastModifiedBy>Jawaid Hakim</cp:lastModifiedBy>
  <cp:revision>6</cp:revision>
  <dcterms:created xsi:type="dcterms:W3CDTF">2022-12-07T19:35:03Z</dcterms:created>
  <dcterms:modified xsi:type="dcterms:W3CDTF">2022-12-07T20:42:26Z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2022-12-07</vt:lpwstr>
  </property>
  <property fmtid="{D5CDD505-2E9C-101B-9397-08002B2CF9AE}" pid="3" name="output">
    <vt:lpwstr/>
  </property>
</Properties>
</file>